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Pontano Sans" panose="020B0604020202020204" charset="0"/>
      <p:regular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Per Shaun’s instructions: </a:t>
            </a:r>
            <a:r>
              <a:rPr lang="en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Prepare a 10-minute presentation that lays out your theme, coding approach, data munging techniques, and final visualization.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5789280c8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d5789280c8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TIME: 5-10 seconds - “The team consists of XYZAB and these are our beautiful faces”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123d0f31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d123d0f31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TIME: 30 secs</a:t>
            </a: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Originally we wanted to look at the relationship between climate change and severe weather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Narrowed it down to Tornados for scope ( </a:t>
            </a:r>
            <a:r>
              <a:rPr lang="en" sz="1200" b="1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rPr>
              <a:t>Hypothesis: </a:t>
            </a:r>
            <a:r>
              <a:rPr lang="en" sz="12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rPr>
              <a:t>data will support idea that tornadoes are growing in some way (ex. happening more often, creating more damage, physically larger in size)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 were able to find a dataset through the US Department of Commerce’s National Oceanic and Atmospheric Administration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200"/>
              <a:buFont typeface="Pontano Sans"/>
              <a:buChar char="-"/>
            </a:pPr>
            <a:r>
              <a:rPr lang="en" sz="12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rPr>
              <a:t>Analyzing 70 years of US tornado data to find trends on frequency and intensity</a:t>
            </a:r>
            <a:endParaRPr sz="1200">
              <a:solidFill>
                <a:srgbClr val="162D5A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200"/>
              <a:buFont typeface="Pontano Sans"/>
              <a:buChar char="-"/>
            </a:pPr>
            <a:r>
              <a:rPr lang="en" sz="12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rPr>
              <a:t>Determine what patterns exist</a:t>
            </a:r>
            <a:endParaRPr sz="1200">
              <a:solidFill>
                <a:srgbClr val="162D5A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200"/>
              <a:buFont typeface="Pontano Sans"/>
              <a:buChar char="-"/>
            </a:pPr>
            <a:r>
              <a:rPr lang="en" sz="12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rPr>
              <a:t>Build an interactive dashboard with visualizations to illustrate findings clearly</a:t>
            </a:r>
            <a:endParaRPr sz="1200">
              <a:solidFill>
                <a:srgbClr val="162D5A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200"/>
              <a:buFont typeface="Pontano Sans"/>
              <a:buChar char="-"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5789280c8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5789280c8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TIME EST: 20 secs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Talking points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Want to highlight the depth of data (number of rows, how many years, how many states/territories)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Should mention how we narrowed our scope down more and more (tornado, hail, wind to just tornado)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331d350e6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d331d350e6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TIME: 20-30 secs </a:t>
            </a:r>
            <a:r>
              <a:rPr lang="en">
                <a:solidFill>
                  <a:schemeClr val="dk1"/>
                </a:solidFill>
              </a:rPr>
              <a:t>(shaun called this out as something he wants to see, if tight on time only hit on 2-3 of the steps above)  (Terril)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Needed to look at metadata documentation to figure out what each column in the dataset stood for (spent a lot of time trying to figure out the best way to navigate through our data)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Data cleaning in Jupyter notebook: deleting columns that were not useful, dropping rows with incomplete data, converting values to be similar throughout column (ex. Loss), changing column names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Decided to keep duplicated tornado IDs as they represented a tornado that moved across county/state lines and calculated loss for each county but dropped different segments that we found to be unnecessary/had overlap with other columns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After this, we used the following libraries to create our final dashboard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5789280c8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5789280c8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Time: 30-45 secs </a:t>
            </a:r>
            <a:r>
              <a:rPr lang="en">
                <a:solidFill>
                  <a:schemeClr val="dk1"/>
                </a:solidFill>
              </a:rPr>
              <a:t>(AKA showing we have all project requirements covered) (Terril)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Local db - &gt; tried using elephant DB but found it much easier to have a local db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Font Awesome -&gt; used to add icons to our dashboard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Select2 -&gt; used to filter our dataset for our charts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 would just choose a few to highlight or go through them quickly - be sure to mention Font Awesome and Select 2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Reminder: Project Requirements: </a:t>
            </a: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Your visualization must include a Python Flask–powered API, HTML/CSS, JavaScript, and at least one database (SQL, MongoDB, SQLite, etc.), a new Python library we did not learn in class, 100+ rows of data, user driven interaction, and dashboard with at least 3 views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rPr>
              <a:t>Time: </a:t>
            </a:r>
            <a:r>
              <a:rPr lang="en" sz="12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rPr>
              <a:t>30-45 secs per chart/visualization and select/filtering why we choose the layout for the dashboard/map etc. (Terril to introduce, Nick to do filter, Jacquelyn do line, regressions and bar charts, Tosha Heat Map and table)</a:t>
            </a:r>
            <a:endParaRPr sz="1200">
              <a:solidFill>
                <a:srgbClr val="162D5A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rPr>
              <a:t>Talking points: </a:t>
            </a:r>
            <a:endParaRPr sz="1200">
              <a:solidFill>
                <a:srgbClr val="162D5A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457200" lvl="0" indent="-304800" algn="l" rtl="0">
              <a:spcBef>
                <a:spcPts val="600"/>
              </a:spcBef>
              <a:spcAft>
                <a:spcPts val="0"/>
              </a:spcAft>
              <a:buClr>
                <a:srgbClr val="162D5A"/>
              </a:buClr>
              <a:buSzPts val="1200"/>
              <a:buFont typeface="Pontano Sans"/>
              <a:buChar char="-"/>
            </a:pPr>
            <a:r>
              <a:rPr lang="en" sz="12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rPr>
              <a:t>Speak to Why we choose that chart,, how we built it (used API call to X, converted Y), and any lessons learned along the way</a:t>
            </a:r>
            <a:endParaRPr sz="1200">
              <a:solidFill>
                <a:srgbClr val="162D5A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1200"/>
              <a:buFont typeface="Pontano Sans"/>
              <a:buChar char="-"/>
            </a:pPr>
            <a:r>
              <a:rPr lang="en" sz="12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rPr>
              <a:t>Highlight what the chart is showing (ex. TX has second highest # of tornadoes)</a:t>
            </a:r>
            <a:endParaRPr sz="1200">
              <a:solidFill>
                <a:srgbClr val="162D5A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1200"/>
              <a:buFont typeface="Pontano Sans"/>
              <a:buChar char="-"/>
            </a:pPr>
            <a:r>
              <a:rPr lang="en" sz="12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rPr>
              <a:t>Be sure to showcase filter functionality if applies to your chart</a:t>
            </a:r>
            <a:endParaRPr sz="1200">
              <a:solidFill>
                <a:srgbClr val="162D5A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1200"/>
              <a:buFont typeface="Pontano Sans"/>
              <a:buChar char="-"/>
            </a:pPr>
            <a:r>
              <a:rPr lang="en" sz="12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rPr>
              <a:t>Speak to layout of pages/interactive ability</a:t>
            </a:r>
            <a:endParaRPr sz="1200">
              <a:solidFill>
                <a:srgbClr val="162D5A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rPr>
              <a:t>This will just be listed, don’t think we need to spend time on it- demo should be up and running in background</a:t>
            </a:r>
            <a:endParaRPr sz="1200">
              <a:solidFill>
                <a:srgbClr val="162D5A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d5789280c8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d5789280c8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Time: 60  secs </a:t>
            </a:r>
            <a:r>
              <a:rPr lang="en">
                <a:solidFill>
                  <a:schemeClr val="dk1"/>
                </a:solidFill>
              </a:rPr>
              <a:t>(Shaun said it would be good to explain hiccups, lessons learned to class)- What other examples should we use? Heatmap? Filter? Choosing Elephant vs Local DB;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 be a good place to call out “what we would do differently next time”  - or we can just speak to that if we need room for more lessons learned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Lessons - be flexible: changing chart types during, be practical -  use templates where you can, let the data tell the story - focus on the stats more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123d0f3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d123d0f3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511857" y="-125"/>
            <a:ext cx="46323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0800000" flipH="1">
            <a:off x="3558544" y="-125"/>
            <a:ext cx="953312" cy="5143625"/>
            <a:chOff x="1962000" y="-125"/>
            <a:chExt cx="953312" cy="5143625"/>
          </a:xfrm>
        </p:grpSpPr>
        <p:sp>
          <p:nvSpPr>
            <p:cNvPr id="12" name="Google Shape;12;p2"/>
            <p:cNvSpPr/>
            <p:nvPr/>
          </p:nvSpPr>
          <p:spPr>
            <a:xfrm rot="10800000" flipH="1">
              <a:off x="2469212" y="0"/>
              <a:ext cx="446100" cy="5143500"/>
            </a:xfrm>
            <a:prstGeom prst="rect">
              <a:avLst/>
            </a:prstGeom>
            <a:gradFill>
              <a:gsLst>
                <a:gs pos="0">
                  <a:srgbClr val="3177EE"/>
                </a:gs>
                <a:gs pos="100000">
                  <a:srgbClr val="113D8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2291597" y="-125"/>
              <a:ext cx="184200" cy="5143500"/>
            </a:xfrm>
            <a:prstGeom prst="rect">
              <a:avLst/>
            </a:prstGeom>
            <a:gradFill>
              <a:gsLst>
                <a:gs pos="0">
                  <a:srgbClr val="75DDFF"/>
                </a:gs>
                <a:gs pos="100000">
                  <a:srgbClr val="09B1E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 flipH="1">
              <a:off x="2207413" y="0"/>
              <a:ext cx="90600" cy="5143500"/>
            </a:xfrm>
            <a:prstGeom prst="rect">
              <a:avLst/>
            </a:prstGeom>
            <a:gradFill>
              <a:gsLst>
                <a:gs pos="0">
                  <a:srgbClr val="C6F18D"/>
                </a:gs>
                <a:gs pos="100000">
                  <a:srgbClr val="8AD82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1962000" y="0"/>
              <a:ext cx="247800" cy="5143500"/>
            </a:xfrm>
            <a:prstGeom prst="rect">
              <a:avLst/>
            </a:pr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4965100" y="1991825"/>
            <a:ext cx="3704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"/>
          <p:cNvSpPr txBox="1">
            <a:spLocks noGrp="1"/>
          </p:cNvSpPr>
          <p:nvPr>
            <p:ph type="body" idx="1"/>
          </p:nvPr>
        </p:nvSpPr>
        <p:spPr>
          <a:xfrm>
            <a:off x="363175" y="4253900"/>
            <a:ext cx="72393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99" name="Google Shape;99;p11"/>
          <p:cNvSpPr/>
          <p:nvPr/>
        </p:nvSpPr>
        <p:spPr>
          <a:xfrm>
            <a:off x="8697912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1"/>
          <p:cNvSpPr/>
          <p:nvPr/>
        </p:nvSpPr>
        <p:spPr>
          <a:xfrm rot="10800000">
            <a:off x="8520297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1"/>
          <p:cNvSpPr/>
          <p:nvPr/>
        </p:nvSpPr>
        <p:spPr>
          <a:xfrm>
            <a:off x="8436113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1"/>
          <p:cNvSpPr/>
          <p:nvPr/>
        </p:nvSpPr>
        <p:spPr>
          <a:xfrm rot="10800000">
            <a:off x="8190700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1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"/>
          <p:cNvSpPr/>
          <p:nvPr/>
        </p:nvSpPr>
        <p:spPr>
          <a:xfrm>
            <a:off x="8697912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2"/>
          <p:cNvSpPr/>
          <p:nvPr/>
        </p:nvSpPr>
        <p:spPr>
          <a:xfrm rot="10800000">
            <a:off x="8520297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2"/>
          <p:cNvSpPr/>
          <p:nvPr/>
        </p:nvSpPr>
        <p:spPr>
          <a:xfrm>
            <a:off x="8436113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2"/>
          <p:cNvSpPr/>
          <p:nvPr/>
        </p:nvSpPr>
        <p:spPr>
          <a:xfrm rot="10800000">
            <a:off x="8190700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2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/>
          <p:nvPr/>
        </p:nvSpPr>
        <p:spPr>
          <a:xfrm rot="10800000">
            <a:off x="-7161" y="0"/>
            <a:ext cx="9144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3"/>
          <p:cNvSpPr/>
          <p:nvPr/>
        </p:nvSpPr>
        <p:spPr>
          <a:xfrm>
            <a:off x="8697912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3"/>
          <p:cNvSpPr/>
          <p:nvPr/>
        </p:nvSpPr>
        <p:spPr>
          <a:xfrm rot="10800000">
            <a:off x="8520297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3"/>
          <p:cNvSpPr/>
          <p:nvPr/>
        </p:nvSpPr>
        <p:spPr>
          <a:xfrm>
            <a:off x="8436113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3"/>
          <p:cNvSpPr/>
          <p:nvPr/>
        </p:nvSpPr>
        <p:spPr>
          <a:xfrm rot="10800000">
            <a:off x="8190700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2469212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 rot="10800000">
            <a:off x="2291597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2207413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 rot="10800000">
            <a:off x="1962000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 rot="10800000">
            <a:off x="2908100" y="-125"/>
            <a:ext cx="6243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/>
          </p:nvPr>
        </p:nvSpPr>
        <p:spPr>
          <a:xfrm>
            <a:off x="3451475" y="2045250"/>
            <a:ext cx="51543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3451475" y="2680575"/>
            <a:ext cx="5154300" cy="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529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1pPr>
            <a:lvl2pPr lvl="1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2pPr>
            <a:lvl3pPr lvl="2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3pPr>
            <a:lvl4pPr lvl="3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4pPr>
            <a:lvl5pPr lvl="4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5pPr>
            <a:lvl6pPr lvl="5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6pPr>
            <a:lvl7pPr lvl="6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7pPr>
            <a:lvl8pPr lvl="7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8pPr>
            <a:lvl9pPr lvl="8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 rot="-5400000">
            <a:off x="200" y="877900"/>
            <a:ext cx="658200" cy="6591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6738387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 rot="10800000">
            <a:off x="6560772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6476588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 rot="10800000">
            <a:off x="6231175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/>
          <p:nvPr/>
        </p:nvSpPr>
        <p:spPr>
          <a:xfrm rot="10800000">
            <a:off x="7182000" y="-125"/>
            <a:ext cx="1962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985175" y="766700"/>
            <a:ext cx="4486200" cy="3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Font typeface="Droid Serif"/>
              <a:buChar char="➝"/>
              <a:defRPr sz="3000" i="1"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Font typeface="Droid Serif"/>
              <a:buChar char="⇾"/>
              <a:defRPr sz="3000" i="1"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Font typeface="Droid Serif"/>
              <a:buChar char="￫"/>
              <a:defRPr sz="3000" i="1"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Font typeface="Droid Serif"/>
              <a:buChar char="￫"/>
              <a:defRPr sz="3000" i="1"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Droid Serif"/>
              <a:buChar char="￫"/>
              <a:defRPr sz="3000" i="1"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Droid Serif"/>
              <a:buChar char="￫"/>
              <a:defRPr sz="3000" i="1"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Droid Serif"/>
              <a:buChar char="￫"/>
              <a:defRPr sz="3000" i="1"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Droid Serif"/>
              <a:buChar char="￫"/>
              <a:defRPr sz="3000" i="1"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Font typeface="Droid Serif"/>
              <a:buChar char="￫"/>
              <a:defRPr sz="3000" i="1"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/>
          <p:nvPr/>
        </p:nvSpPr>
        <p:spPr>
          <a:xfrm>
            <a:off x="0" y="785283"/>
            <a:ext cx="6591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“</a:t>
            </a:r>
            <a:endParaRPr sz="7200" b="1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1pPr>
            <a:lvl2pPr lvl="1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2pPr>
            <a:lvl3pPr lvl="2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3pPr>
            <a:lvl4pPr lvl="3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4pPr>
            <a:lvl5pPr lvl="4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5pPr>
            <a:lvl6pPr lvl="5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6pPr>
            <a:lvl7pPr lvl="6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7pPr>
            <a:lvl8pPr lvl="7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8pPr>
            <a:lvl9pPr lvl="8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 rot="-5400000">
            <a:off x="-100" y="878175"/>
            <a:ext cx="269100" cy="2694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/>
          <p:nvPr/>
        </p:nvSpPr>
        <p:spPr>
          <a:xfrm>
            <a:off x="6738387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/>
          <p:nvPr/>
        </p:nvSpPr>
        <p:spPr>
          <a:xfrm rot="10800000">
            <a:off x="6560772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6476588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 rot="10800000">
            <a:off x="6231175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/>
          <p:nvPr/>
        </p:nvSpPr>
        <p:spPr>
          <a:xfrm rot="10800000">
            <a:off x="7182000" y="-125"/>
            <a:ext cx="1962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body" idx="1"/>
          </p:nvPr>
        </p:nvSpPr>
        <p:spPr>
          <a:xfrm>
            <a:off x="457200" y="1406944"/>
            <a:ext cx="5301300" cy="31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➝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⇾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/>
          <p:nvPr/>
        </p:nvSpPr>
        <p:spPr>
          <a:xfrm rot="-5400000">
            <a:off x="-100" y="878175"/>
            <a:ext cx="269100" cy="2694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6738387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6"/>
          <p:cNvSpPr/>
          <p:nvPr/>
        </p:nvSpPr>
        <p:spPr>
          <a:xfrm rot="10800000">
            <a:off x="6560772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6"/>
          <p:cNvSpPr/>
          <p:nvPr/>
        </p:nvSpPr>
        <p:spPr>
          <a:xfrm>
            <a:off x="6476588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6"/>
          <p:cNvSpPr/>
          <p:nvPr/>
        </p:nvSpPr>
        <p:spPr>
          <a:xfrm rot="10800000">
            <a:off x="6231175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6"/>
          <p:cNvSpPr/>
          <p:nvPr/>
        </p:nvSpPr>
        <p:spPr>
          <a:xfrm rot="10800000">
            <a:off x="7182000" y="-125"/>
            <a:ext cx="1962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body" idx="1"/>
          </p:nvPr>
        </p:nvSpPr>
        <p:spPr>
          <a:xfrm>
            <a:off x="457200" y="1409500"/>
            <a:ext cx="2573100" cy="3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➝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⇾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body" idx="2"/>
          </p:nvPr>
        </p:nvSpPr>
        <p:spPr>
          <a:xfrm>
            <a:off x="3185326" y="1409500"/>
            <a:ext cx="2573100" cy="3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➝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⇾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/>
          <p:nvPr/>
        </p:nvSpPr>
        <p:spPr>
          <a:xfrm rot="-5400000">
            <a:off x="-100" y="878175"/>
            <a:ext cx="269100" cy="2694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7"/>
          <p:cNvSpPr/>
          <p:nvPr/>
        </p:nvSpPr>
        <p:spPr>
          <a:xfrm>
            <a:off x="6738387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7"/>
          <p:cNvSpPr/>
          <p:nvPr/>
        </p:nvSpPr>
        <p:spPr>
          <a:xfrm rot="10800000">
            <a:off x="6560772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7"/>
          <p:cNvSpPr/>
          <p:nvPr/>
        </p:nvSpPr>
        <p:spPr>
          <a:xfrm>
            <a:off x="6476588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7"/>
          <p:cNvSpPr/>
          <p:nvPr/>
        </p:nvSpPr>
        <p:spPr>
          <a:xfrm rot="10800000">
            <a:off x="6231175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7"/>
          <p:cNvSpPr/>
          <p:nvPr/>
        </p:nvSpPr>
        <p:spPr>
          <a:xfrm rot="10800000">
            <a:off x="7182000" y="0"/>
            <a:ext cx="1962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457200" y="1409500"/>
            <a:ext cx="1708800" cy="33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➝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⇾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body" idx="2"/>
          </p:nvPr>
        </p:nvSpPr>
        <p:spPr>
          <a:xfrm>
            <a:off x="2253487" y="1409500"/>
            <a:ext cx="1708800" cy="33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➝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⇾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3"/>
          </p:nvPr>
        </p:nvSpPr>
        <p:spPr>
          <a:xfrm>
            <a:off x="4049775" y="1409500"/>
            <a:ext cx="1708800" cy="33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➝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⇾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/>
          <p:nvPr/>
        </p:nvSpPr>
        <p:spPr>
          <a:xfrm rot="-5400000">
            <a:off x="-100" y="878175"/>
            <a:ext cx="269100" cy="2694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8"/>
          <p:cNvSpPr/>
          <p:nvPr/>
        </p:nvSpPr>
        <p:spPr>
          <a:xfrm>
            <a:off x="6738387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8"/>
          <p:cNvSpPr/>
          <p:nvPr/>
        </p:nvSpPr>
        <p:spPr>
          <a:xfrm rot="10800000">
            <a:off x="6560772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8"/>
          <p:cNvSpPr/>
          <p:nvPr/>
        </p:nvSpPr>
        <p:spPr>
          <a:xfrm>
            <a:off x="6476588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8"/>
          <p:cNvSpPr/>
          <p:nvPr/>
        </p:nvSpPr>
        <p:spPr>
          <a:xfrm rot="10800000">
            <a:off x="6231175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/>
          <p:nvPr/>
        </p:nvSpPr>
        <p:spPr>
          <a:xfrm rot="10800000">
            <a:off x="7182000" y="0"/>
            <a:ext cx="1962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8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compact">
  <p:cSld name="TITLE_ONLY_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/>
          <p:nvPr/>
        </p:nvSpPr>
        <p:spPr>
          <a:xfrm>
            <a:off x="8697912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/>
          <p:nvPr/>
        </p:nvSpPr>
        <p:spPr>
          <a:xfrm rot="10800000">
            <a:off x="8520297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8436113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9"/>
          <p:cNvSpPr/>
          <p:nvPr/>
        </p:nvSpPr>
        <p:spPr>
          <a:xfrm rot="10800000">
            <a:off x="8190700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/>
          <p:nvPr/>
        </p:nvSpPr>
        <p:spPr>
          <a:xfrm rot="-5400000">
            <a:off x="-100" y="878175"/>
            <a:ext cx="269100" cy="2694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image">
  <p:cSld name="TITLE_ONLY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/>
          <p:nvPr/>
        </p:nvSpPr>
        <p:spPr>
          <a:xfrm rot="10800000">
            <a:off x="4511857" y="-125"/>
            <a:ext cx="46323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10"/>
          <p:cNvGrpSpPr/>
          <p:nvPr/>
        </p:nvGrpSpPr>
        <p:grpSpPr>
          <a:xfrm rot="10800000" flipH="1">
            <a:off x="4095344" y="-125"/>
            <a:ext cx="953312" cy="5143625"/>
            <a:chOff x="1962000" y="-125"/>
            <a:chExt cx="953312" cy="5143625"/>
          </a:xfrm>
        </p:grpSpPr>
        <p:sp>
          <p:nvSpPr>
            <p:cNvPr id="89" name="Google Shape;89;p10"/>
            <p:cNvSpPr/>
            <p:nvPr/>
          </p:nvSpPr>
          <p:spPr>
            <a:xfrm rot="10800000" flipH="1">
              <a:off x="2469212" y="0"/>
              <a:ext cx="446100" cy="5143500"/>
            </a:xfrm>
            <a:prstGeom prst="rect">
              <a:avLst/>
            </a:prstGeom>
            <a:gradFill>
              <a:gsLst>
                <a:gs pos="0">
                  <a:srgbClr val="3177EE"/>
                </a:gs>
                <a:gs pos="100000">
                  <a:srgbClr val="113D8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0"/>
            <p:cNvSpPr/>
            <p:nvPr/>
          </p:nvSpPr>
          <p:spPr>
            <a:xfrm flipH="1">
              <a:off x="2291597" y="-125"/>
              <a:ext cx="184200" cy="5143500"/>
            </a:xfrm>
            <a:prstGeom prst="rect">
              <a:avLst/>
            </a:prstGeom>
            <a:gradFill>
              <a:gsLst>
                <a:gs pos="0">
                  <a:srgbClr val="75DDFF"/>
                </a:gs>
                <a:gs pos="100000">
                  <a:srgbClr val="09B1E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0"/>
            <p:cNvSpPr/>
            <p:nvPr/>
          </p:nvSpPr>
          <p:spPr>
            <a:xfrm rot="10800000" flipH="1">
              <a:off x="2207413" y="0"/>
              <a:ext cx="90600" cy="5143500"/>
            </a:xfrm>
            <a:prstGeom prst="rect">
              <a:avLst/>
            </a:prstGeom>
            <a:gradFill>
              <a:gsLst>
                <a:gs pos="0">
                  <a:srgbClr val="C6F18D"/>
                </a:gs>
                <a:gs pos="100000">
                  <a:srgbClr val="8AD82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0"/>
            <p:cNvSpPr/>
            <p:nvPr/>
          </p:nvSpPr>
          <p:spPr>
            <a:xfrm flipH="1">
              <a:off x="1962000" y="0"/>
              <a:ext cx="247800" cy="5143500"/>
            </a:xfrm>
            <a:prstGeom prst="rect">
              <a:avLst/>
            </a:pr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10"/>
          <p:cNvSpPr/>
          <p:nvPr/>
        </p:nvSpPr>
        <p:spPr>
          <a:xfrm rot="-5400000">
            <a:off x="-100" y="878175"/>
            <a:ext cx="269100" cy="2694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title"/>
          </p:nvPr>
        </p:nvSpPr>
        <p:spPr>
          <a:xfrm>
            <a:off x="457200" y="751550"/>
            <a:ext cx="3142200" cy="7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0"/>
          <p:cNvSpPr txBox="1">
            <a:spLocks noGrp="1"/>
          </p:cNvSpPr>
          <p:nvPr>
            <p:ph type="sldNum" idx="12"/>
          </p:nvPr>
        </p:nvSpPr>
        <p:spPr>
          <a:xfrm>
            <a:off x="844305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body" idx="1"/>
          </p:nvPr>
        </p:nvSpPr>
        <p:spPr>
          <a:xfrm>
            <a:off x="457200" y="1725427"/>
            <a:ext cx="3142200" cy="26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➝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⇾"/>
              <a:defRPr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roid Serif"/>
              <a:buNone/>
              <a:defRPr sz="2400" b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roid Serif"/>
              <a:buNone/>
              <a:defRPr sz="2400" b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roid Serif"/>
              <a:buNone/>
              <a:defRPr sz="2400" b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roid Serif"/>
              <a:buNone/>
              <a:defRPr sz="2400" b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roid Serif"/>
              <a:buNone/>
              <a:defRPr sz="2400" b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roid Serif"/>
              <a:buNone/>
              <a:defRPr sz="2400" b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roid Serif"/>
              <a:buNone/>
              <a:defRPr sz="2400" b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roid Serif"/>
              <a:buNone/>
              <a:defRPr sz="2400" b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roid Serif"/>
              <a:buNone/>
              <a:defRPr sz="2400" b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406944"/>
            <a:ext cx="5301300" cy="3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ontano Sans"/>
              <a:buChar char="➝"/>
              <a:defRPr sz="18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ontano Sans"/>
              <a:buChar char="⇾"/>
              <a:defRPr sz="18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ontano Sans"/>
              <a:buChar char="￫"/>
              <a:defRPr sz="18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￫"/>
              <a:defRPr sz="18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￫"/>
              <a:defRPr sz="18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￫"/>
              <a:defRPr sz="18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￫"/>
              <a:defRPr sz="18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￫"/>
              <a:defRPr sz="18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￫"/>
              <a:defRPr sz="18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chemeClr val="accent3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lvl="1" algn="r">
              <a:buNone/>
              <a:defRPr sz="1200">
                <a:solidFill>
                  <a:schemeClr val="accent3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lvl="2" algn="r">
              <a:buNone/>
              <a:defRPr sz="1200">
                <a:solidFill>
                  <a:schemeClr val="accent3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lvl="3" algn="r">
              <a:buNone/>
              <a:defRPr sz="1200">
                <a:solidFill>
                  <a:schemeClr val="accent3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lvl="4" algn="r">
              <a:buNone/>
              <a:defRPr sz="1200">
                <a:solidFill>
                  <a:schemeClr val="accent3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lvl="5" algn="r">
              <a:buNone/>
              <a:defRPr sz="1200">
                <a:solidFill>
                  <a:schemeClr val="accent3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lvl="6" algn="r">
              <a:buNone/>
              <a:defRPr sz="1200">
                <a:solidFill>
                  <a:schemeClr val="accent3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lvl="7" algn="r">
              <a:buNone/>
              <a:defRPr sz="1200">
                <a:solidFill>
                  <a:schemeClr val="accent3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lvl="8" algn="r">
              <a:buNone/>
              <a:defRPr sz="1200">
                <a:solidFill>
                  <a:schemeClr val="accent3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4"/>
          <p:cNvSpPr txBox="1">
            <a:spLocks noGrp="1"/>
          </p:cNvSpPr>
          <p:nvPr>
            <p:ph type="ctrTitle"/>
          </p:nvPr>
        </p:nvSpPr>
        <p:spPr>
          <a:xfrm>
            <a:off x="4965100" y="1991825"/>
            <a:ext cx="3704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Natural DisaSTARs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2: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Analyzing Tornado Trends in the US</a:t>
            </a:r>
            <a:endParaRPr sz="2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" name="Google Shape;12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5570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5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Team</a:t>
            </a:r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29" name="Google Shape;129;p15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195125" y="1438900"/>
            <a:ext cx="1434000" cy="1434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0" name="Google Shape;130;p15"/>
          <p:cNvSpPr txBox="1"/>
          <p:nvPr/>
        </p:nvSpPr>
        <p:spPr>
          <a:xfrm>
            <a:off x="199963" y="2997808"/>
            <a:ext cx="14340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Jacquelyn Cleary</a:t>
            </a:r>
            <a:br>
              <a:rPr lang="en">
                <a:latin typeface="Pontano Sans"/>
                <a:ea typeface="Pontano Sans"/>
                <a:cs typeface="Pontano Sans"/>
                <a:sym typeface="Pontano Sans"/>
              </a:rPr>
            </a:br>
            <a:endParaRPr sz="8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Bubble Chart Battler, Scatter Plotting Victor, Never give up, Never Surrender-er</a:t>
            </a:r>
            <a:endParaRPr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Pontano Sans"/>
              <a:ea typeface="Pontano Sans"/>
              <a:cs typeface="Pontano Sans"/>
              <a:sym typeface="Pontano Sans"/>
            </a:endParaRPr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45255" y="1438900"/>
            <a:ext cx="1434000" cy="1434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2" name="Google Shape;132;p15"/>
          <p:cNvSpPr txBox="1"/>
          <p:nvPr/>
        </p:nvSpPr>
        <p:spPr>
          <a:xfrm>
            <a:off x="3250093" y="2997808"/>
            <a:ext cx="14340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Nick Neubauer</a:t>
            </a:r>
            <a:br>
              <a:rPr lang="en">
                <a:latin typeface="Pontano Sans"/>
                <a:ea typeface="Pontano Sans"/>
                <a:cs typeface="Pontano Sans"/>
                <a:sym typeface="Pontano Sans"/>
              </a:rPr>
            </a:br>
            <a:endParaRPr sz="8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Data Cleaner, SQL DB creator, Filter Champ 2021, Bankroller</a:t>
            </a:r>
            <a:endParaRPr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Pontano Sans"/>
              <a:ea typeface="Pontano Sans"/>
              <a:cs typeface="Pontano Sans"/>
              <a:sym typeface="Pontano Sans"/>
            </a:endParaRPr>
          </a:p>
        </p:txBody>
      </p:sp>
      <p:pic>
        <p:nvPicPr>
          <p:cNvPr id="133" name="Google Shape;133;p15"/>
          <p:cNvPicPr preferRelativeResize="0"/>
          <p:nvPr/>
        </p:nvPicPr>
        <p:blipFill rotWithShape="1">
          <a:blip r:embed="rId5">
            <a:alphaModFix/>
          </a:blip>
          <a:srcRect t="14683"/>
          <a:stretch/>
        </p:blipFill>
        <p:spPr>
          <a:xfrm>
            <a:off x="4753673" y="2539425"/>
            <a:ext cx="1434000" cy="1434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4" name="Google Shape;134;p15"/>
          <p:cNvSpPr txBox="1"/>
          <p:nvPr/>
        </p:nvSpPr>
        <p:spPr>
          <a:xfrm>
            <a:off x="4758511" y="4098333"/>
            <a:ext cx="14340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Terril Vallikalam</a:t>
            </a:r>
            <a:br>
              <a:rPr lang="en">
                <a:latin typeface="Pontano Sans"/>
                <a:ea typeface="Pontano Sans"/>
                <a:cs typeface="Pontano Sans"/>
                <a:sym typeface="Pontano Sans"/>
              </a:rPr>
            </a:br>
            <a:endParaRPr sz="8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Troubleshooting Guru, Marker Maker, Utility Player, Literal Ray of Sunshine</a:t>
            </a:r>
            <a:endParaRPr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Pontano Sans"/>
              <a:ea typeface="Pontano Sans"/>
              <a:cs typeface="Pontano Sans"/>
              <a:sym typeface="Pontano Sans"/>
            </a:endParaRPr>
          </a:p>
        </p:txBody>
      </p:sp>
      <p:pic>
        <p:nvPicPr>
          <p:cNvPr id="135" name="Google Shape;135;p15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273165" y="1438900"/>
            <a:ext cx="1434000" cy="1434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6" name="Google Shape;136;p15"/>
          <p:cNvSpPr txBox="1"/>
          <p:nvPr/>
        </p:nvSpPr>
        <p:spPr>
          <a:xfrm>
            <a:off x="6278004" y="2997808"/>
            <a:ext cx="14340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Tosha Zimmer</a:t>
            </a:r>
            <a:br>
              <a:rPr lang="en">
                <a:latin typeface="Pontano Sans"/>
                <a:ea typeface="Pontano Sans"/>
                <a:cs typeface="Pontano Sans"/>
                <a:sym typeface="Pontano Sans"/>
              </a:rPr>
            </a:br>
            <a:endParaRPr sz="8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HTML/CSS/JS Wizard, Heat Map Whisperer, General Badass</a:t>
            </a:r>
            <a:endParaRPr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Pontano Sans"/>
              <a:ea typeface="Pontano Sans"/>
              <a:cs typeface="Pontano Sans"/>
              <a:sym typeface="Pontano Sans"/>
            </a:endParaRPr>
          </a:p>
        </p:txBody>
      </p:sp>
      <p:pic>
        <p:nvPicPr>
          <p:cNvPr id="137" name="Google Shape;137;p15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1717763" y="2539425"/>
            <a:ext cx="1434000" cy="1434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8" name="Google Shape;138;p15"/>
          <p:cNvSpPr txBox="1"/>
          <p:nvPr/>
        </p:nvSpPr>
        <p:spPr>
          <a:xfrm>
            <a:off x="1722601" y="4098333"/>
            <a:ext cx="14340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Megan Dodson</a:t>
            </a:r>
            <a:br>
              <a:rPr lang="en">
                <a:latin typeface="Pontano Sans"/>
                <a:ea typeface="Pontano Sans"/>
                <a:cs typeface="Pontano Sans"/>
                <a:sym typeface="Pontano Sans"/>
              </a:rPr>
            </a:br>
            <a:endParaRPr sz="8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Presentation Builder, Matplotlib Hustler,  Lead Struggler</a:t>
            </a:r>
            <a:endParaRPr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Pontano Sans"/>
              <a:ea typeface="Pontano Sans"/>
              <a:cs typeface="Pontano Sans"/>
              <a:sym typeface="Pontano Sans"/>
            </a:endParaRPr>
          </a:p>
        </p:txBody>
      </p:sp>
      <p:pic>
        <p:nvPicPr>
          <p:cNvPr id="139" name="Google Shape;139;p15"/>
          <p:cNvPicPr preferRelativeResize="0"/>
          <p:nvPr/>
        </p:nvPicPr>
        <p:blipFill rotWithShape="1">
          <a:blip r:embed="rId7">
            <a:alphaModFix/>
          </a:blip>
          <a:srcRect l="41953" t="19740" r="16059" b="46880"/>
          <a:stretch/>
        </p:blipFill>
        <p:spPr>
          <a:xfrm>
            <a:off x="1675950" y="2544050"/>
            <a:ext cx="1522500" cy="1504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0" name="Google Shape;140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56600" y="1350050"/>
            <a:ext cx="1522500" cy="1522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1" name="Google Shape;141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9175" y="1350050"/>
            <a:ext cx="1522500" cy="1522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2" name="Google Shape;142;p15"/>
          <p:cNvPicPr preferRelativeResize="0"/>
          <p:nvPr/>
        </p:nvPicPr>
        <p:blipFill rotWithShape="1">
          <a:blip r:embed="rId10">
            <a:alphaModFix/>
          </a:blip>
          <a:srcRect t="19921" b="28021"/>
          <a:stretch/>
        </p:blipFill>
        <p:spPr>
          <a:xfrm>
            <a:off x="6244950" y="1336250"/>
            <a:ext cx="1522500" cy="1546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3" name="Google Shape;143;p15"/>
          <p:cNvPicPr preferRelativeResize="0"/>
          <p:nvPr/>
        </p:nvPicPr>
        <p:blipFill rotWithShape="1">
          <a:blip r:embed="rId11">
            <a:alphaModFix/>
          </a:blip>
          <a:srcRect b="24425"/>
          <a:stretch/>
        </p:blipFill>
        <p:spPr>
          <a:xfrm>
            <a:off x="1675937" y="2544042"/>
            <a:ext cx="1522500" cy="1546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>
            <a:spLocks noGrp="1"/>
          </p:cNvSpPr>
          <p:nvPr>
            <p:ph type="ctrTitle"/>
          </p:nvPr>
        </p:nvSpPr>
        <p:spPr>
          <a:xfrm>
            <a:off x="4965100" y="1991825"/>
            <a:ext cx="3704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Concept &amp; Goal</a:t>
            </a:r>
            <a:endParaRPr/>
          </a:p>
        </p:txBody>
      </p:sp>
      <p:pic>
        <p:nvPicPr>
          <p:cNvPr id="149" name="Google Shape;14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9025"/>
            <a:ext cx="3560750" cy="268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 txBox="1">
            <a:spLocks noGrp="1"/>
          </p:cNvSpPr>
          <p:nvPr>
            <p:ph type="body" idx="1"/>
          </p:nvPr>
        </p:nvSpPr>
        <p:spPr>
          <a:xfrm>
            <a:off x="457200" y="1409500"/>
            <a:ext cx="5576400" cy="16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u="sng"/>
              <a:t>US Tornadoes</a:t>
            </a:r>
            <a:endParaRPr b="1" u="sng"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65,000+ tornadoes from a total of 54 states and territories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Spanning from 1950- 2019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Includes magnitude, fatalities, injuries, and $ damages 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CSV file found on NOAA.org </a:t>
            </a:r>
            <a:endParaRPr/>
          </a:p>
        </p:txBody>
      </p:sp>
      <p:sp>
        <p:nvSpPr>
          <p:cNvPr id="155" name="Google Shape;155;p17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Set</a:t>
            </a:r>
            <a:endParaRPr/>
          </a:p>
        </p:txBody>
      </p:sp>
      <p:sp>
        <p:nvSpPr>
          <p:cNvPr id="156" name="Google Shape;156;p17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57" name="Google Shape;157;p17" descr="photo-1483560403379-e98150f47baa"/>
          <p:cNvPicPr preferRelativeResize="0"/>
          <p:nvPr/>
        </p:nvPicPr>
        <p:blipFill rotWithShape="1">
          <a:blip r:embed="rId3">
            <a:alphaModFix/>
          </a:blip>
          <a:srcRect l="33875" r="40528"/>
          <a:stretch/>
        </p:blipFill>
        <p:spPr>
          <a:xfrm>
            <a:off x="7169200" y="0"/>
            <a:ext cx="1974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/>
          <p:cNvPicPr preferRelativeResize="0"/>
          <p:nvPr/>
        </p:nvPicPr>
        <p:blipFill rotWithShape="1">
          <a:blip r:embed="rId4">
            <a:alphaModFix/>
          </a:blip>
          <a:srcRect b="50340"/>
          <a:stretch/>
        </p:blipFill>
        <p:spPr>
          <a:xfrm>
            <a:off x="619700" y="3176500"/>
            <a:ext cx="5138800" cy="140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7"/>
          <p:cNvPicPr preferRelativeResize="0"/>
          <p:nvPr/>
        </p:nvPicPr>
        <p:blipFill rotWithShape="1">
          <a:blip r:embed="rId5">
            <a:alphaModFix/>
          </a:blip>
          <a:srcRect l="28724" r="33119"/>
          <a:stretch/>
        </p:blipFill>
        <p:spPr>
          <a:xfrm>
            <a:off x="7169200" y="0"/>
            <a:ext cx="1974799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Munging Roadmap</a:t>
            </a:r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66" name="Google Shape;166;p18"/>
          <p:cNvSpPr/>
          <p:nvPr/>
        </p:nvSpPr>
        <p:spPr>
          <a:xfrm>
            <a:off x="0" y="24472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8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8" name="Google Shape;168;p18"/>
          <p:cNvGrpSpPr/>
          <p:nvPr/>
        </p:nvGrpSpPr>
        <p:grpSpPr>
          <a:xfrm>
            <a:off x="1786339" y="1779601"/>
            <a:ext cx="473400" cy="473400"/>
            <a:chOff x="1786339" y="1703401"/>
            <a:chExt cx="473400" cy="473400"/>
          </a:xfrm>
        </p:grpSpPr>
        <p:sp>
          <p:nvSpPr>
            <p:cNvPr id="169" name="Google Shape;169;p18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170" name="Google Shape;170;p18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1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171" name="Google Shape;171;p18"/>
          <p:cNvGrpSpPr/>
          <p:nvPr/>
        </p:nvGrpSpPr>
        <p:grpSpPr>
          <a:xfrm>
            <a:off x="3814414" y="1779601"/>
            <a:ext cx="473400" cy="473400"/>
            <a:chOff x="3814414" y="1703401"/>
            <a:chExt cx="473400" cy="473400"/>
          </a:xfrm>
        </p:grpSpPr>
        <p:sp>
          <p:nvSpPr>
            <p:cNvPr id="172" name="Google Shape;172;p18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173" name="Google Shape;173;p18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3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174" name="Google Shape;174;p18"/>
          <p:cNvGrpSpPr/>
          <p:nvPr/>
        </p:nvGrpSpPr>
        <p:grpSpPr>
          <a:xfrm>
            <a:off x="5842489" y="1779601"/>
            <a:ext cx="473400" cy="473400"/>
            <a:chOff x="5842489" y="1703401"/>
            <a:chExt cx="473400" cy="473400"/>
          </a:xfrm>
        </p:grpSpPr>
        <p:sp>
          <p:nvSpPr>
            <p:cNvPr id="175" name="Google Shape;175;p18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5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177" name="Google Shape;177;p18"/>
          <p:cNvGrpSpPr/>
          <p:nvPr/>
        </p:nvGrpSpPr>
        <p:grpSpPr>
          <a:xfrm>
            <a:off x="6880814" y="3728700"/>
            <a:ext cx="473400" cy="473400"/>
            <a:chOff x="6880814" y="3576300"/>
            <a:chExt cx="473400" cy="473400"/>
          </a:xfrm>
        </p:grpSpPr>
        <p:sp>
          <p:nvSpPr>
            <p:cNvPr id="178" name="Google Shape;178;p18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179" name="Google Shape;179;p18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6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180" name="Google Shape;180;p18"/>
          <p:cNvGrpSpPr/>
          <p:nvPr/>
        </p:nvGrpSpPr>
        <p:grpSpPr>
          <a:xfrm>
            <a:off x="4852739" y="3652500"/>
            <a:ext cx="473400" cy="473400"/>
            <a:chOff x="4852739" y="3576300"/>
            <a:chExt cx="473400" cy="473400"/>
          </a:xfrm>
        </p:grpSpPr>
        <p:sp>
          <p:nvSpPr>
            <p:cNvPr id="181" name="Google Shape;181;p18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182" name="Google Shape;182;p18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4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183" name="Google Shape;183;p18"/>
          <p:cNvGrpSpPr/>
          <p:nvPr/>
        </p:nvGrpSpPr>
        <p:grpSpPr>
          <a:xfrm>
            <a:off x="2824664" y="3652500"/>
            <a:ext cx="473400" cy="473400"/>
            <a:chOff x="2824664" y="3576300"/>
            <a:chExt cx="473400" cy="473400"/>
          </a:xfrm>
        </p:grpSpPr>
        <p:sp>
          <p:nvSpPr>
            <p:cNvPr id="184" name="Google Shape;184;p18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185" name="Google Shape;185;p18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2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sp>
        <p:nvSpPr>
          <p:cNvPr id="186" name="Google Shape;186;p18"/>
          <p:cNvSpPr txBox="1"/>
          <p:nvPr/>
        </p:nvSpPr>
        <p:spPr>
          <a:xfrm>
            <a:off x="1076325" y="1232300"/>
            <a:ext cx="1824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Review data set and Metadata documentation</a:t>
            </a:r>
            <a:endParaRPr sz="7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187" name="Google Shape;187;p18"/>
          <p:cNvSpPr txBox="1"/>
          <p:nvPr/>
        </p:nvSpPr>
        <p:spPr>
          <a:xfrm>
            <a:off x="3104000" y="1308500"/>
            <a:ext cx="20109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Using Pandas, drop rows with incomplete data (ex. Magnitude:  -9 unknown)</a:t>
            </a:r>
            <a:endParaRPr sz="1100" b="1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188" name="Google Shape;188;p18"/>
          <p:cNvSpPr txBox="1"/>
          <p:nvPr/>
        </p:nvSpPr>
        <p:spPr>
          <a:xfrm>
            <a:off x="5326150" y="1231100"/>
            <a:ext cx="1602600" cy="6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Keep duplicated IDs as they represent loss in each county/state </a:t>
            </a:r>
            <a:endParaRPr sz="1200" b="1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189" name="Google Shape;189;p18"/>
          <p:cNvSpPr txBox="1"/>
          <p:nvPr/>
        </p:nvSpPr>
        <p:spPr>
          <a:xfrm>
            <a:off x="2321725" y="4139800"/>
            <a:ext cx="1492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Determine which columns to keep and discard</a:t>
            </a:r>
            <a:endParaRPr sz="1200" b="1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190" name="Google Shape;190;p18"/>
          <p:cNvSpPr txBox="1"/>
          <p:nvPr/>
        </p:nvSpPr>
        <p:spPr>
          <a:xfrm>
            <a:off x="4349650" y="4139800"/>
            <a:ext cx="1492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Convert Loss column to follow bins identified in Metadata</a:t>
            </a:r>
            <a:endParaRPr sz="1200" b="1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191" name="Google Shape;191;p18"/>
          <p:cNvSpPr txBox="1"/>
          <p:nvPr/>
        </p:nvSpPr>
        <p:spPr>
          <a:xfrm>
            <a:off x="6300025" y="4139800"/>
            <a:ext cx="1602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Validate by using LinGress and creating mock charts via Matplotlib</a:t>
            </a:r>
            <a:endParaRPr sz="1200" b="1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Languages, Libraries, &amp; Software Used</a:t>
            </a:r>
            <a:endParaRPr/>
          </a:p>
        </p:txBody>
      </p:sp>
      <p:sp>
        <p:nvSpPr>
          <p:cNvPr id="197" name="Google Shape;197;p19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98" name="Google Shape;198;p19"/>
          <p:cNvSpPr txBox="1">
            <a:spLocks noGrp="1"/>
          </p:cNvSpPr>
          <p:nvPr>
            <p:ph type="body" idx="4294967295"/>
          </p:nvPr>
        </p:nvSpPr>
        <p:spPr>
          <a:xfrm>
            <a:off x="457200" y="1409500"/>
            <a:ext cx="1708800" cy="15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/>
              <a:t>Pandas</a:t>
            </a:r>
            <a:endParaRPr sz="16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Used in conjunction with Jupyter Notebook to clean data set, analyze data,  and prepare for PostgreSQL</a:t>
            </a:r>
            <a:endParaRPr sz="1000"/>
          </a:p>
        </p:txBody>
      </p:sp>
      <p:sp>
        <p:nvSpPr>
          <p:cNvPr id="199" name="Google Shape;199;p19"/>
          <p:cNvSpPr txBox="1">
            <a:spLocks noGrp="1"/>
          </p:cNvSpPr>
          <p:nvPr>
            <p:ph type="body" idx="4294967295"/>
          </p:nvPr>
        </p:nvSpPr>
        <p:spPr>
          <a:xfrm>
            <a:off x="2220975" y="2628700"/>
            <a:ext cx="1708800" cy="15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/>
              <a:t>Plotly</a:t>
            </a:r>
            <a:endParaRPr sz="16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Used for the bar charts and line charts</a:t>
            </a: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00" name="Google Shape;200;p19"/>
          <p:cNvSpPr txBox="1">
            <a:spLocks noGrp="1"/>
          </p:cNvSpPr>
          <p:nvPr>
            <p:ph type="body" idx="4294967295"/>
          </p:nvPr>
        </p:nvSpPr>
        <p:spPr>
          <a:xfrm>
            <a:off x="2220975" y="1409500"/>
            <a:ext cx="1708800" cy="15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/>
              <a:t>PostgreSQL</a:t>
            </a:r>
            <a:endParaRPr sz="16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Used as our database system - we preferred the structure it requires</a:t>
            </a:r>
            <a:endParaRPr sz="1000"/>
          </a:p>
        </p:txBody>
      </p:sp>
      <p:sp>
        <p:nvSpPr>
          <p:cNvPr id="201" name="Google Shape;201;p19"/>
          <p:cNvSpPr txBox="1">
            <a:spLocks noGrp="1"/>
          </p:cNvSpPr>
          <p:nvPr>
            <p:ph type="body" idx="4294967295"/>
          </p:nvPr>
        </p:nvSpPr>
        <p:spPr>
          <a:xfrm>
            <a:off x="500887" y="3695500"/>
            <a:ext cx="1708800" cy="15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/>
              <a:t>HTML/CSS</a:t>
            </a:r>
            <a:endParaRPr sz="16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Used a pre-existing framework for a dashboard design so we didn’t have to build from scratch</a:t>
            </a:r>
            <a:endParaRPr sz="1000"/>
          </a:p>
        </p:txBody>
      </p:sp>
      <p:sp>
        <p:nvSpPr>
          <p:cNvPr id="202" name="Google Shape;202;p19"/>
          <p:cNvSpPr txBox="1">
            <a:spLocks noGrp="1"/>
          </p:cNvSpPr>
          <p:nvPr>
            <p:ph type="body" idx="4294967295"/>
          </p:nvPr>
        </p:nvSpPr>
        <p:spPr>
          <a:xfrm>
            <a:off x="4006087" y="1409500"/>
            <a:ext cx="1708800" cy="15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/>
              <a:t>Local DB</a:t>
            </a:r>
            <a:endParaRPr sz="16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Utilized PGAdmin as our database for the API calls</a:t>
            </a:r>
            <a:endParaRPr sz="1000"/>
          </a:p>
        </p:txBody>
      </p:sp>
      <p:sp>
        <p:nvSpPr>
          <p:cNvPr id="203" name="Google Shape;203;p19"/>
          <p:cNvSpPr txBox="1">
            <a:spLocks noGrp="1"/>
          </p:cNvSpPr>
          <p:nvPr>
            <p:ph type="body" idx="4294967295"/>
          </p:nvPr>
        </p:nvSpPr>
        <p:spPr>
          <a:xfrm>
            <a:off x="468375" y="2704900"/>
            <a:ext cx="1708800" cy="15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/>
              <a:t>Matplotlib</a:t>
            </a:r>
            <a:endParaRPr sz="16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Used to mock up charts and check data </a:t>
            </a:r>
            <a:endParaRPr sz="1000"/>
          </a:p>
        </p:txBody>
      </p:sp>
      <p:sp>
        <p:nvSpPr>
          <p:cNvPr id="204" name="Google Shape;204;p19"/>
          <p:cNvSpPr txBox="1">
            <a:spLocks noGrp="1"/>
          </p:cNvSpPr>
          <p:nvPr>
            <p:ph type="body" idx="4294967295"/>
          </p:nvPr>
        </p:nvSpPr>
        <p:spPr>
          <a:xfrm>
            <a:off x="2220975" y="3695500"/>
            <a:ext cx="1708800" cy="15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/>
              <a:t>Font Awesome</a:t>
            </a:r>
            <a:endParaRPr sz="16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Python Library used to add icons to our dashboard</a:t>
            </a:r>
            <a:endParaRPr sz="1000"/>
          </a:p>
        </p:txBody>
      </p:sp>
      <p:sp>
        <p:nvSpPr>
          <p:cNvPr id="205" name="Google Shape;205;p19"/>
          <p:cNvSpPr txBox="1">
            <a:spLocks noGrp="1"/>
          </p:cNvSpPr>
          <p:nvPr>
            <p:ph type="body" idx="4294967295"/>
          </p:nvPr>
        </p:nvSpPr>
        <p:spPr>
          <a:xfrm>
            <a:off x="4049775" y="3695500"/>
            <a:ext cx="1708800" cy="15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/>
              <a:t>Select2.org</a:t>
            </a:r>
            <a:endParaRPr sz="16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Python Library used in our State filter functionality (autofill and searchable)</a:t>
            </a: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06" name="Google Shape;206;p19"/>
          <p:cNvSpPr txBox="1">
            <a:spLocks noGrp="1"/>
          </p:cNvSpPr>
          <p:nvPr>
            <p:ph type="body" idx="4294967295"/>
          </p:nvPr>
        </p:nvSpPr>
        <p:spPr>
          <a:xfrm>
            <a:off x="5649975" y="1409500"/>
            <a:ext cx="1708800" cy="15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/>
              <a:t>SQLAlchemy</a:t>
            </a:r>
            <a:endParaRPr sz="16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Used as the connection between Python and our SQL DB</a:t>
            </a: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07" name="Google Shape;207;p19"/>
          <p:cNvSpPr txBox="1">
            <a:spLocks noGrp="1"/>
          </p:cNvSpPr>
          <p:nvPr>
            <p:ph type="body" idx="4294967295"/>
          </p:nvPr>
        </p:nvSpPr>
        <p:spPr>
          <a:xfrm>
            <a:off x="4049775" y="2628700"/>
            <a:ext cx="1708800" cy="15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/>
              <a:t>D3.js</a:t>
            </a:r>
            <a:endParaRPr sz="16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Used on the selectors and read in the data into our charts</a:t>
            </a: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08" name="Google Shape;208;p19"/>
          <p:cNvSpPr txBox="1">
            <a:spLocks noGrp="1"/>
          </p:cNvSpPr>
          <p:nvPr>
            <p:ph type="body" idx="4294967295"/>
          </p:nvPr>
        </p:nvSpPr>
        <p:spPr>
          <a:xfrm>
            <a:off x="5649975" y="2628700"/>
            <a:ext cx="1708800" cy="15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/>
              <a:t>Leaflet</a:t>
            </a:r>
            <a:endParaRPr sz="16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Used for our Heat Map chart </a:t>
            </a: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09" name="Google Shape;209;p19"/>
          <p:cNvSpPr txBox="1">
            <a:spLocks noGrp="1"/>
          </p:cNvSpPr>
          <p:nvPr>
            <p:ph type="body" idx="4294967295"/>
          </p:nvPr>
        </p:nvSpPr>
        <p:spPr>
          <a:xfrm>
            <a:off x="5649975" y="3695500"/>
            <a:ext cx="1708800" cy="15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/>
              <a:t>Heroku/Heroku Postgres</a:t>
            </a:r>
            <a:endParaRPr sz="16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Flask application &amp; DB used to deploy our dashboard</a:t>
            </a: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457200" y="751550"/>
            <a:ext cx="3142200" cy="7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 Demo</a:t>
            </a:r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body" idx="1"/>
          </p:nvPr>
        </p:nvSpPr>
        <p:spPr>
          <a:xfrm>
            <a:off x="457200" y="1725427"/>
            <a:ext cx="3142200" cy="26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➝"/>
            </a:pPr>
            <a:r>
              <a:rPr lang="en"/>
              <a:t>Layout &amp; Functionality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➝"/>
            </a:pPr>
            <a:r>
              <a:rPr lang="en"/>
              <a:t>State Filter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➝"/>
            </a:pPr>
            <a:r>
              <a:rPr lang="en"/>
              <a:t>Multi-line Chart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➝"/>
            </a:pPr>
            <a:r>
              <a:rPr lang="en"/>
              <a:t>Regressions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➝"/>
            </a:pPr>
            <a:r>
              <a:rPr lang="en"/>
              <a:t>Bar Charts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➝"/>
            </a:pPr>
            <a:r>
              <a:rPr lang="en"/>
              <a:t>Line Charts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➝"/>
            </a:pPr>
            <a:r>
              <a:rPr lang="en"/>
              <a:t>Heat Map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➝"/>
            </a:pPr>
            <a:r>
              <a:rPr lang="en"/>
              <a:t>Data Table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0"/>
          <p:cNvSpPr txBox="1">
            <a:spLocks noGrp="1"/>
          </p:cNvSpPr>
          <p:nvPr>
            <p:ph type="sldNum" idx="12"/>
          </p:nvPr>
        </p:nvSpPr>
        <p:spPr>
          <a:xfrm>
            <a:off x="844305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217" name="Google Shape;217;p20"/>
          <p:cNvGrpSpPr/>
          <p:nvPr/>
        </p:nvGrpSpPr>
        <p:grpSpPr>
          <a:xfrm>
            <a:off x="5026111" y="1507987"/>
            <a:ext cx="3965633" cy="2415645"/>
            <a:chOff x="1177450" y="241631"/>
            <a:chExt cx="6173152" cy="3616776"/>
          </a:xfrm>
        </p:grpSpPr>
        <p:sp>
          <p:nvSpPr>
            <p:cNvPr id="218" name="Google Shape;218;p20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20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20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20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2" name="Google Shape;2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0900" y="1611875"/>
            <a:ext cx="3142200" cy="210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1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Findings &amp; Lessons Learned</a:t>
            </a:r>
            <a:endParaRPr/>
          </a:p>
        </p:txBody>
      </p:sp>
      <p:sp>
        <p:nvSpPr>
          <p:cNvPr id="228" name="Google Shape;228;p21"/>
          <p:cNvSpPr txBox="1">
            <a:spLocks noGrp="1"/>
          </p:cNvSpPr>
          <p:nvPr>
            <p:ph type="body" idx="1"/>
          </p:nvPr>
        </p:nvSpPr>
        <p:spPr>
          <a:xfrm>
            <a:off x="304800" y="1409500"/>
            <a:ext cx="1606800" cy="17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u="sng"/>
              <a:t>Data Set Size</a:t>
            </a:r>
            <a:endParaRPr b="1" u="sng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While we believed a robust data set would be good, it slows down our dashboard (and troubleshooting) </a:t>
            </a:r>
            <a:endParaRPr/>
          </a:p>
        </p:txBody>
      </p:sp>
      <p:sp>
        <p:nvSpPr>
          <p:cNvPr id="229" name="Google Shape;229;p21"/>
          <p:cNvSpPr txBox="1">
            <a:spLocks noGrp="1"/>
          </p:cNvSpPr>
          <p:nvPr>
            <p:ph type="body" idx="3"/>
          </p:nvPr>
        </p:nvSpPr>
        <p:spPr>
          <a:xfrm>
            <a:off x="4125975" y="1409500"/>
            <a:ext cx="1708800" cy="16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u="sng"/>
              <a:t>API Call Scaling</a:t>
            </a:r>
            <a:endParaRPr b="1" u="sng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Multiple calls and each containing many columns slowed the charts from loading into the dashboard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1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31" name="Google Shape;231;p21" descr="create_0009__lzctgpjyge-gaelle-marcel.jpg"/>
          <p:cNvPicPr preferRelativeResize="0"/>
          <p:nvPr/>
        </p:nvPicPr>
        <p:blipFill rotWithShape="1">
          <a:blip r:embed="rId3">
            <a:alphaModFix/>
          </a:blip>
          <a:srcRect l="36941" r="41461"/>
          <a:stretch/>
        </p:blipFill>
        <p:spPr>
          <a:xfrm>
            <a:off x="7169200" y="0"/>
            <a:ext cx="19748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1"/>
          <p:cNvPicPr preferRelativeResize="0"/>
          <p:nvPr/>
        </p:nvPicPr>
        <p:blipFill rotWithShape="1">
          <a:blip r:embed="rId4">
            <a:alphaModFix/>
          </a:blip>
          <a:srcRect l="22981" r="39692"/>
          <a:stretch/>
        </p:blipFill>
        <p:spPr>
          <a:xfrm>
            <a:off x="7169200" y="0"/>
            <a:ext cx="2002152" cy="514344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1"/>
          <p:cNvSpPr txBox="1">
            <a:spLocks noGrp="1"/>
          </p:cNvSpPr>
          <p:nvPr>
            <p:ph type="body" idx="1"/>
          </p:nvPr>
        </p:nvSpPr>
        <p:spPr>
          <a:xfrm>
            <a:off x="304800" y="3162100"/>
            <a:ext cx="1606800" cy="17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u="sng"/>
              <a:t>Next Time</a:t>
            </a:r>
            <a:endParaRPr b="1" u="sng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Limit scope based on location or years to allow for deeper analysis </a:t>
            </a:r>
            <a:endParaRPr/>
          </a:p>
        </p:txBody>
      </p:sp>
      <p:sp>
        <p:nvSpPr>
          <p:cNvPr id="234" name="Google Shape;234;p21"/>
          <p:cNvSpPr txBox="1">
            <a:spLocks noGrp="1"/>
          </p:cNvSpPr>
          <p:nvPr>
            <p:ph type="body" idx="2"/>
          </p:nvPr>
        </p:nvSpPr>
        <p:spPr>
          <a:xfrm>
            <a:off x="2177275" y="3162100"/>
            <a:ext cx="1708800" cy="16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u="sng"/>
              <a:t>Next Time</a:t>
            </a:r>
            <a:endParaRPr b="1" u="sng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Practice branches more, become better versed in how to properly manage repo and avoid overwriting risk </a:t>
            </a:r>
            <a:endParaRPr/>
          </a:p>
        </p:txBody>
      </p:sp>
      <p:sp>
        <p:nvSpPr>
          <p:cNvPr id="235" name="Google Shape;235;p21"/>
          <p:cNvSpPr txBox="1">
            <a:spLocks noGrp="1"/>
          </p:cNvSpPr>
          <p:nvPr>
            <p:ph type="body" idx="3"/>
          </p:nvPr>
        </p:nvSpPr>
        <p:spPr>
          <a:xfrm>
            <a:off x="4125975" y="3085900"/>
            <a:ext cx="1708800" cy="16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u="sng"/>
              <a:t>Next Time</a:t>
            </a:r>
            <a:endParaRPr b="1" u="sng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Narrow data being consumed in each API / limit number of API calls overall to speed up website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6" name="Google Shape;236;p21"/>
          <p:cNvCxnSpPr/>
          <p:nvPr/>
        </p:nvCxnSpPr>
        <p:spPr>
          <a:xfrm>
            <a:off x="1987700" y="1866025"/>
            <a:ext cx="3600" cy="2623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7" name="Google Shape;237;p21"/>
          <p:cNvCxnSpPr/>
          <p:nvPr/>
        </p:nvCxnSpPr>
        <p:spPr>
          <a:xfrm>
            <a:off x="3968900" y="1866025"/>
            <a:ext cx="3600" cy="2623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8" name="Google Shape;238;p21"/>
          <p:cNvSpPr txBox="1">
            <a:spLocks noGrp="1"/>
          </p:cNvSpPr>
          <p:nvPr>
            <p:ph type="body" idx="2"/>
          </p:nvPr>
        </p:nvSpPr>
        <p:spPr>
          <a:xfrm>
            <a:off x="2177275" y="1333300"/>
            <a:ext cx="1791600" cy="16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u="sng"/>
              <a:t>Repository Management</a:t>
            </a:r>
            <a:endParaRPr b="1" u="sng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Initially used branches but all working from main branch which caused merge complications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2"/>
          <p:cNvSpPr txBox="1">
            <a:spLocks noGrp="1"/>
          </p:cNvSpPr>
          <p:nvPr>
            <p:ph type="sldNum" idx="12"/>
          </p:nvPr>
        </p:nvSpPr>
        <p:spPr>
          <a:xfrm>
            <a:off x="8529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Droid Serif"/>
                <a:ea typeface="Droid Serif"/>
                <a:cs typeface="Droid Serif"/>
                <a:sym typeface="Droid Serif"/>
              </a:rPr>
              <a:t>9</a:t>
            </a:fld>
            <a:endParaRPr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244" name="Google Shape;244;p22"/>
          <p:cNvSpPr txBox="1">
            <a:spLocks noGrp="1"/>
          </p:cNvSpPr>
          <p:nvPr>
            <p:ph type="ctrTitle"/>
          </p:nvPr>
        </p:nvSpPr>
        <p:spPr>
          <a:xfrm>
            <a:off x="3438175" y="1681200"/>
            <a:ext cx="5154300" cy="178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estor template">
  <a:themeElements>
    <a:clrScheme name="Custom 347">
      <a:dk1>
        <a:srgbClr val="162D5A"/>
      </a:dk1>
      <a:lt1>
        <a:srgbClr val="FFFFFF"/>
      </a:lt1>
      <a:dk2>
        <a:srgbClr val="5E626B"/>
      </a:dk2>
      <a:lt2>
        <a:srgbClr val="EDEEF1"/>
      </a:lt2>
      <a:accent1>
        <a:srgbClr val="A7EA52"/>
      </a:accent1>
      <a:accent2>
        <a:srgbClr val="33CCCC"/>
      </a:accent2>
      <a:accent3>
        <a:srgbClr val="33CCFF"/>
      </a:accent3>
      <a:accent4>
        <a:srgbClr val="16A3E0"/>
      </a:accent4>
      <a:accent5>
        <a:srgbClr val="162D5A"/>
      </a:accent5>
      <a:accent6>
        <a:srgbClr val="F14124"/>
      </a:accent6>
      <a:hlink>
        <a:srgbClr val="16A3E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1236</Words>
  <Application>Microsoft Office PowerPoint</Application>
  <PresentationFormat>On-screen Show (16:9)</PresentationFormat>
  <Paragraphs>134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Droid Serif</vt:lpstr>
      <vt:lpstr>Arial</vt:lpstr>
      <vt:lpstr>Calibri</vt:lpstr>
      <vt:lpstr>Pontano Sans</vt:lpstr>
      <vt:lpstr>Courier New</vt:lpstr>
      <vt:lpstr>Nestor template</vt:lpstr>
      <vt:lpstr>Natural DisaSTARs Project 2:  Analyzing Tornado Trends in the US </vt:lpstr>
      <vt:lpstr>Project Team</vt:lpstr>
      <vt:lpstr>Project Concept &amp; Goal</vt:lpstr>
      <vt:lpstr>Data Set</vt:lpstr>
      <vt:lpstr>Data Munging Roadmap</vt:lpstr>
      <vt:lpstr>Languages, Libraries, &amp; Software Used</vt:lpstr>
      <vt:lpstr>Dashboard Demo</vt:lpstr>
      <vt:lpstr>Key Findings &amp; Lessons Learned</vt:lpstr>
      <vt:lpstr>   Thank you! -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DisaSTARs Project 2:  Analyzing Tornado Trends in the US</dc:title>
  <dc:creator>HOOTS Dodson</dc:creator>
  <cp:lastModifiedBy>HOOTS Dodson</cp:lastModifiedBy>
  <cp:revision>1</cp:revision>
  <dcterms:modified xsi:type="dcterms:W3CDTF">2021-05-01T16:13:49Z</dcterms:modified>
</cp:coreProperties>
</file>